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>
        <p:scale>
          <a:sx n="78" d="100"/>
          <a:sy n="78" d="100"/>
        </p:scale>
        <p:origin x="-27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331E-ABB6-40A3-97E1-286194AE2C7F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6B4-67D8-4659-9246-78DBAB74C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331E-ABB6-40A3-97E1-286194AE2C7F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6B4-67D8-4659-9246-78DBAB74C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331E-ABB6-40A3-97E1-286194AE2C7F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6B4-67D8-4659-9246-78DBAB74C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331E-ABB6-40A3-97E1-286194AE2C7F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6B4-67D8-4659-9246-78DBAB74C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331E-ABB6-40A3-97E1-286194AE2C7F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6B4-67D8-4659-9246-78DBAB74C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331E-ABB6-40A3-97E1-286194AE2C7F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6B4-67D8-4659-9246-78DBAB74CC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331E-ABB6-40A3-97E1-286194AE2C7F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6B4-67D8-4659-9246-78DBAB74C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331E-ABB6-40A3-97E1-286194AE2C7F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6B4-67D8-4659-9246-78DBAB74C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331E-ABB6-40A3-97E1-286194AE2C7F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6B4-67D8-4659-9246-78DBAB74C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331E-ABB6-40A3-97E1-286194AE2C7F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4B16B4-67D8-4659-9246-78DBAB74C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331E-ABB6-40A3-97E1-286194AE2C7F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B16B4-67D8-4659-9246-78DBAB74C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3AB331E-ABB6-40A3-97E1-286194AE2C7F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84B16B4-67D8-4659-9246-78DBAB74CC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.npr.org/anon.npr-mp3/npr/atc/2010/08/20100831_atc_06.mp3?orgId=1&amp;topicId=1136&amp;aggIds=129580052&amp;dl=1&amp;_kip_ipx=1191705387-1377786819" TargetMode="External"/><Relationship Id="rId2" Type="http://schemas.openxmlformats.org/officeDocument/2006/relationships/hyperlink" Target="http://www.npr.org/templates/story/story.php?storyId=12948436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innesota.publicradio.org/features/npr.php?id=129484369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Primary and Secondary 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Library Lesson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- Firsthand</a:t>
            </a:r>
          </a:p>
          <a:p>
            <a:r>
              <a:rPr lang="en-US" dirty="0" smtClean="0"/>
              <a:t>Secondary - Secondhand (or more)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is your objective:  Depending on what you are trying to achieve, you can decide if one or the other is better.  Sometimes, both are great sources to use simultaneously.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NPR broadcast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South Vietnam surrenders to North Vietnam</a:t>
            </a:r>
          </a:p>
          <a:p>
            <a:r>
              <a:rPr lang="en-US" sz="2400" dirty="0" smtClean="0"/>
              <a:t>USS Kirk helps South Vietnamese escape in daring rescue at sea</a:t>
            </a:r>
          </a:p>
          <a:p>
            <a:r>
              <a:rPr lang="en-US" sz="2400" dirty="0" smtClean="0"/>
              <a:t>Primary sources:  Listen to interviews and tape recordings</a:t>
            </a:r>
          </a:p>
          <a:p>
            <a:r>
              <a:rPr lang="en-US" sz="2400" dirty="0" smtClean="0"/>
              <a:t>Secondary sources:  Reporters analyzing and summarizing the primary source info.</a:t>
            </a:r>
          </a:p>
          <a:p>
            <a:r>
              <a:rPr lang="en-US" sz="2400" dirty="0" smtClean="0"/>
              <a:t>Powerful stuff! Listen closely (about 12 min)</a:t>
            </a:r>
          </a:p>
          <a:p>
            <a:r>
              <a:rPr lang="en-US" sz="2400" dirty="0" smtClean="0">
                <a:solidFill>
                  <a:schemeClr val="accent2"/>
                </a:solidFill>
                <a:hlinkClick r:id="rId2"/>
              </a:rPr>
              <a:t>http://www.npr.org/templates/story/story.php?storyId=129484369</a:t>
            </a:r>
            <a:endParaRPr lang="en-US" sz="2400" dirty="0" smtClean="0">
              <a:solidFill>
                <a:schemeClr val="accent2"/>
              </a:solidFill>
            </a:endParaRPr>
          </a:p>
          <a:p>
            <a:r>
              <a:rPr lang="en-US" sz="2400" dirty="0" smtClean="0">
                <a:solidFill>
                  <a:schemeClr val="accent2"/>
                </a:solidFill>
                <a:hlinkClick r:id="rId3"/>
              </a:rPr>
              <a:t>http://public.npr.org/anon.npr-mp3/npr/atc/2010/08/20100831_atc_06.mp3?orgId=1&amp;topicId=1136&amp;aggIds=129580052&amp;dl=1&amp;_kip_ipx=1191705387-1377786819</a:t>
            </a:r>
            <a:endParaRPr lang="en-US" sz="2400" dirty="0" smtClean="0">
              <a:solidFill>
                <a:schemeClr val="accent2"/>
              </a:solidFill>
            </a:endParaRPr>
          </a:p>
          <a:p>
            <a:endParaRPr lang="en-US" sz="2400" dirty="0" smtClean="0">
              <a:solidFill>
                <a:schemeClr val="accent2"/>
              </a:solidFill>
            </a:endParaRPr>
          </a:p>
          <a:p>
            <a:r>
              <a:rPr lang="en-US" sz="2400" dirty="0" smtClean="0">
                <a:solidFill>
                  <a:schemeClr val="accent2"/>
                </a:solidFill>
              </a:rPr>
              <a:t>Secondary link:</a:t>
            </a:r>
          </a:p>
          <a:p>
            <a:r>
              <a:rPr lang="en-US" sz="2400" dirty="0" smtClean="0">
                <a:solidFill>
                  <a:schemeClr val="accent2"/>
                </a:solidFill>
                <a:hlinkClick r:id="rId4"/>
              </a:rPr>
              <a:t>http://minnesota.publicradio.org/features/npr.php?id=129484369</a:t>
            </a:r>
            <a:endParaRPr lang="en-US" sz="2400" dirty="0" smtClean="0">
              <a:solidFill>
                <a:schemeClr val="accent2"/>
              </a:solidFill>
            </a:endParaRPr>
          </a:p>
          <a:p>
            <a:endParaRPr lang="en-US" sz="2400" dirty="0" smtClean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These are the sources used: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800" dirty="0" smtClean="0"/>
              <a:t>"Primary and Secondary Sources." . Ithaca College Library, </a:t>
            </a:r>
            <a:r>
              <a:rPr lang="en-US" sz="1800" dirty="0" err="1" smtClean="0"/>
              <a:t>n.d</a:t>
            </a:r>
            <a:r>
              <a:rPr lang="en-US" sz="1800" dirty="0" smtClean="0"/>
              <a:t>. Web. 3 Sep 2013. &lt;http://www.ithacalibrary.com/sp/subjects/primary&gt;.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Shapiro, Joseph, writ. "Forgotten Ship: A Daring Rescue As Saigon Fell." National Public Radio: 31 Aug 2010. Web. 29 Aug 2013. &lt;http://public.npr.org/anon.npr-mp3/npr/atc/2010/08/20100831_atc_06.mp3?orgId=1&gt;.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"What is a Primary Source." . Princeton University. Web. 3 Sep 2013. &lt;http://www.princeton.edu/~refdesk/primary2.html&gt;. </a:t>
            </a:r>
          </a:p>
          <a:p>
            <a:pPr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means:  first, firsthand, direct</a:t>
            </a:r>
          </a:p>
          <a:p>
            <a:endParaRPr lang="en-US" dirty="0"/>
          </a:p>
          <a:p>
            <a:r>
              <a:rPr lang="en-US" dirty="0" smtClean="0"/>
              <a:t>So, a primary source is something written or created by someone who </a:t>
            </a:r>
          </a:p>
          <a:p>
            <a:pPr lvl="1"/>
            <a:r>
              <a:rPr lang="en-US" dirty="0" smtClean="0"/>
              <a:t>experienced the event firsthand, personally or directly </a:t>
            </a:r>
          </a:p>
          <a:p>
            <a:pPr lvl="1">
              <a:buNone/>
            </a:pPr>
            <a:r>
              <a:rPr lang="en-US" dirty="0" smtClean="0"/>
              <a:t>OR </a:t>
            </a:r>
          </a:p>
          <a:p>
            <a:pPr lvl="1"/>
            <a:r>
              <a:rPr lang="en-US" dirty="0" smtClean="0"/>
              <a:t>lived through the event or lived during that time period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source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Diary</a:t>
            </a:r>
          </a:p>
          <a:p>
            <a:r>
              <a:rPr lang="en-US" dirty="0" smtClean="0"/>
              <a:t>Speech</a:t>
            </a:r>
          </a:p>
          <a:p>
            <a:r>
              <a:rPr lang="en-US" dirty="0" smtClean="0"/>
              <a:t>Letters</a:t>
            </a:r>
          </a:p>
          <a:p>
            <a:r>
              <a:rPr lang="en-US" dirty="0" smtClean="0"/>
              <a:t>Autobiography</a:t>
            </a:r>
          </a:p>
          <a:p>
            <a:r>
              <a:rPr lang="en-US" dirty="0" smtClean="0"/>
              <a:t>News footage</a:t>
            </a:r>
          </a:p>
          <a:p>
            <a:r>
              <a:rPr lang="en-US" dirty="0" smtClean="0"/>
              <a:t>Official documents/records</a:t>
            </a:r>
          </a:p>
          <a:p>
            <a:r>
              <a:rPr lang="en-US" dirty="0" smtClean="0"/>
              <a:t>Personal interview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Examples-Primary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Relics or Artifacts</a:t>
            </a:r>
          </a:p>
          <a:p>
            <a:r>
              <a:rPr lang="en-US" dirty="0" smtClean="0"/>
              <a:t>Creative works </a:t>
            </a:r>
          </a:p>
          <a:p>
            <a:pPr lvl="2"/>
            <a:r>
              <a:rPr lang="en-US" dirty="0" smtClean="0"/>
              <a:t>Art</a:t>
            </a:r>
          </a:p>
          <a:p>
            <a:pPr lvl="2"/>
            <a:r>
              <a:rPr lang="en-US" dirty="0" smtClean="0"/>
              <a:t>Music</a:t>
            </a:r>
          </a:p>
          <a:p>
            <a:pPr lvl="2"/>
            <a:r>
              <a:rPr lang="en-US" dirty="0" smtClean="0"/>
              <a:t>Poetry</a:t>
            </a:r>
          </a:p>
          <a:p>
            <a:pPr lvl="2"/>
            <a:r>
              <a:rPr lang="en-US" dirty="0" smtClean="0"/>
              <a:t>Drama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Specific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Diary of Anne Frank</a:t>
            </a:r>
          </a:p>
          <a:p>
            <a:r>
              <a:rPr lang="en-US" dirty="0" smtClean="0"/>
              <a:t>Declaration of Independence</a:t>
            </a:r>
          </a:p>
          <a:p>
            <a:r>
              <a:rPr lang="en-US" dirty="0" smtClean="0"/>
              <a:t>Actual news footage of a Civil Rights demonstration</a:t>
            </a:r>
          </a:p>
          <a:p>
            <a:r>
              <a:rPr lang="en-US" dirty="0" smtClean="0"/>
              <a:t>Photos of a Concentration Camp</a:t>
            </a:r>
          </a:p>
          <a:p>
            <a:r>
              <a:rPr lang="en-US" dirty="0" smtClean="0"/>
              <a:t>Letters from a soldier to his family</a:t>
            </a:r>
          </a:p>
          <a:p>
            <a:r>
              <a:rPr lang="en-US" dirty="0" smtClean="0"/>
              <a:t>Egyptian hieroglyphics</a:t>
            </a:r>
          </a:p>
          <a:p>
            <a:r>
              <a:rPr lang="en-US" dirty="0" smtClean="0"/>
              <a:t>Lyrics to a Lady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song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erived </a:t>
            </a:r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en-US" dirty="0" smtClean="0"/>
              <a:t> something original</a:t>
            </a:r>
          </a:p>
          <a:p>
            <a:endParaRPr lang="en-US" dirty="0" smtClean="0"/>
          </a:p>
          <a:p>
            <a:r>
              <a:rPr lang="en-US" dirty="0" smtClean="0"/>
              <a:t>It interprets and analyzes primary sources</a:t>
            </a:r>
          </a:p>
          <a:p>
            <a:endParaRPr lang="en-US" dirty="0" smtClean="0"/>
          </a:p>
          <a:p>
            <a:r>
              <a:rPr lang="en-US" dirty="0" smtClean="0"/>
              <a:t>In other words, it is one or more steps removed from the original source.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Source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</a:p>
          <a:p>
            <a:r>
              <a:rPr lang="en-US" dirty="0" smtClean="0"/>
              <a:t>Magazine article</a:t>
            </a:r>
          </a:p>
          <a:p>
            <a:r>
              <a:rPr lang="en-US" dirty="0" smtClean="0"/>
              <a:t>Encyclopedias</a:t>
            </a:r>
          </a:p>
          <a:p>
            <a:r>
              <a:rPr lang="en-US" dirty="0" smtClean="0"/>
              <a:t>History book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 it depends…..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Primary is firsthand knowledge, so it can really be good</a:t>
            </a:r>
          </a:p>
          <a:p>
            <a:pPr>
              <a:buNone/>
            </a:pPr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Primary sources may not be objective; lots of personal perspective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better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Secondary sources are less authoritative because they are interpreting other sources</a:t>
            </a:r>
          </a:p>
          <a:p>
            <a:pPr>
              <a:buNone/>
            </a:pPr>
            <a:r>
              <a:rPr lang="en-US" dirty="0" smtClean="0"/>
              <a:t>BUT</a:t>
            </a:r>
          </a:p>
          <a:p>
            <a:r>
              <a:rPr lang="en-US" dirty="0" smtClean="0"/>
              <a:t>Secondary sources can be</a:t>
            </a:r>
          </a:p>
          <a:p>
            <a:pPr lvl="1"/>
            <a:r>
              <a:rPr lang="en-US" dirty="0" smtClean="0"/>
              <a:t>More objective</a:t>
            </a:r>
          </a:p>
          <a:p>
            <a:pPr lvl="1"/>
            <a:r>
              <a:rPr lang="en-US" dirty="0" smtClean="0"/>
              <a:t>Combine information from many sources, possibly making it more thorough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218</TotalTime>
  <Words>415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Primary and Secondary Sources</vt:lpstr>
      <vt:lpstr>Primary Source</vt:lpstr>
      <vt:lpstr>Primary source examples</vt:lpstr>
      <vt:lpstr>Other Examples-Primary</vt:lpstr>
      <vt:lpstr>Specific Examples</vt:lpstr>
      <vt:lpstr>Secondary Source</vt:lpstr>
      <vt:lpstr>Secondary Source Examples</vt:lpstr>
      <vt:lpstr>Which is better</vt:lpstr>
      <vt:lpstr>Which is better (cont’d.)</vt:lpstr>
      <vt:lpstr>Review</vt:lpstr>
      <vt:lpstr>Example NPR broadcast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and Secondary Sources</dc:title>
  <dc:creator>Bonnie Leclair-Gaenzle</dc:creator>
  <cp:lastModifiedBy>tsadmin</cp:lastModifiedBy>
  <cp:revision>32</cp:revision>
  <dcterms:created xsi:type="dcterms:W3CDTF">2010-09-16T19:38:16Z</dcterms:created>
  <dcterms:modified xsi:type="dcterms:W3CDTF">2014-09-03T14:42:58Z</dcterms:modified>
</cp:coreProperties>
</file>